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b43afee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b43afee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4b43afee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4b43afee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b43afe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b43afe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4b43afee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4b43afe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4b43afee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4b43afe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4b43afe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4b43afe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4b43afee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4b43afee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4b43afee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4b43afee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4b43afee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4b43afee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b43af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b43af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b43afe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b43afe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b43afee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b43afee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4b43afee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4b43afe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4b43afee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4b43afee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b43afee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b43afee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4b43afee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4b43afe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b43afee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4b43afee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Relationship Id="rId4" Type="http://schemas.openxmlformats.org/officeDocument/2006/relationships/image" Target="../media/image7.gif"/><Relationship Id="rId5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gif"/><Relationship Id="rId4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Relationship Id="rId4" Type="http://schemas.openxmlformats.org/officeDocument/2006/relationships/image" Target="../media/image28.gif"/><Relationship Id="rId5" Type="http://schemas.openxmlformats.org/officeDocument/2006/relationships/image" Target="../media/image25.gif"/><Relationship Id="rId6" Type="http://schemas.openxmlformats.org/officeDocument/2006/relationships/image" Target="../media/image3.gif"/><Relationship Id="rId7" Type="http://schemas.openxmlformats.org/officeDocument/2006/relationships/image" Target="../media/image5.gif"/><Relationship Id="rId8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Relationship Id="rId4" Type="http://schemas.openxmlformats.org/officeDocument/2006/relationships/image" Target="../media/image2.gif"/><Relationship Id="rId5" Type="http://schemas.openxmlformats.org/officeDocument/2006/relationships/image" Target="../media/image6.gif"/><Relationship Id="rId6" Type="http://schemas.openxmlformats.org/officeDocument/2006/relationships/image" Target="../media/image9.gif"/><Relationship Id="rId7" Type="http://schemas.openxmlformats.org/officeDocument/2006/relationships/image" Target="../media/image20.gif"/><Relationship Id="rId8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the Human Skeleton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</a:t>
            </a:r>
            <a:r>
              <a:rPr lang="en"/>
              <a:t>exercise</a:t>
            </a:r>
            <a:r>
              <a:rPr lang="en"/>
              <a:t> in Hierarchical Modeling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Hierarchical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Modeling</a:t>
            </a:r>
            <a:endParaRPr sz="2700"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2799" l="713" r="8993" t="19008"/>
          <a:stretch/>
        </p:blipFill>
        <p:spPr>
          <a:xfrm>
            <a:off x="4530500" y="2705625"/>
            <a:ext cx="4385700" cy="2127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0" name="Google Shape;210;p22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500" y="302975"/>
            <a:ext cx="4385700" cy="2127075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297500" y="1567550"/>
            <a:ext cx="2967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Scene graphs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Matrix stack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PushMatrix()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PopMatrix()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Absolute and Relative transformations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Child shapes/nodes dependent on movement with parent nodes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Joints and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Constraints</a:t>
            </a:r>
            <a:endParaRPr sz="2700"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025" y="180912"/>
            <a:ext cx="2727820" cy="152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029" y="1807875"/>
            <a:ext cx="2727820" cy="152775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027" y="3434837"/>
            <a:ext cx="2727820" cy="152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1" name="Google Shape;221;p23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1297500" y="1567550"/>
            <a:ext cx="2727900" cy="20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Translation constraints limit range of movement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Joint constraints limit the angles of the joints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Hinge Joints seen here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Ball and Socket Joints seen later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Human Modeling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1297500" y="393750"/>
            <a:ext cx="3166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Modeling a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Human Skeleton</a:t>
            </a:r>
            <a:endParaRPr sz="2700"/>
          </a:p>
        </p:txBody>
      </p:sp>
      <p:cxnSp>
        <p:nvCxnSpPr>
          <p:cNvPr id="233" name="Google Shape;233;p25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50" y="2542750"/>
            <a:ext cx="4143925" cy="2503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150" y="158099"/>
            <a:ext cx="4148666" cy="22669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1297500" y="1567550"/>
            <a:ext cx="301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Applied all concepts talked about previously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Raycasting allows the user to select the bone to move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Motion and Interaction concepts allow for manipulation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Child nodes(hands) dependent on parents(arms)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Hinge, Ball and Socket and similar joints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1297500" y="393750"/>
            <a:ext cx="3395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Applying Motion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Capture Data</a:t>
            </a:r>
            <a:endParaRPr sz="2700"/>
          </a:p>
        </p:txBody>
      </p:sp>
      <p:cxnSp>
        <p:nvCxnSpPr>
          <p:cNvPr id="242" name="Google Shape;242;p26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11511" r="10921" t="0"/>
          <a:stretch/>
        </p:blipFill>
        <p:spPr>
          <a:xfrm>
            <a:off x="4572000" y="146863"/>
            <a:ext cx="4290951" cy="2419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0" r="13659" t="0"/>
          <a:stretch/>
        </p:blipFill>
        <p:spPr>
          <a:xfrm>
            <a:off x="4572000" y="2718588"/>
            <a:ext cx="4290951" cy="225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1297500" y="1567550"/>
            <a:ext cx="3039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Parsing Biovision Hierarchy (BVH) files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Contains information on how to translate/rotate each joint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Apply the parsed data to a compatible skeleton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Data obtained from the SFU Motion Capture Database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Tools and Libraries</a:t>
            </a:r>
            <a:endParaRPr sz="2700"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476125" y="1399338"/>
            <a:ext cx="8203775" cy="2969762"/>
            <a:chOff x="476125" y="1399338"/>
            <a:chExt cx="8203775" cy="2969762"/>
          </a:xfrm>
        </p:grpSpPr>
        <p:pic>
          <p:nvPicPr>
            <p:cNvPr id="252" name="Google Shape;25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20000" y="1399338"/>
              <a:ext cx="2132001" cy="234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7"/>
            <p:cNvSpPr txBox="1"/>
            <p:nvPr/>
          </p:nvSpPr>
          <p:spPr>
            <a:xfrm>
              <a:off x="476125" y="3745700"/>
              <a:ext cx="23478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Processing Java</a:t>
              </a:r>
              <a:b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" sz="10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flexible software sketchbook</a:t>
              </a:r>
              <a:endPara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4" name="Google Shape;254;p27"/>
            <p:cNvSpPr txBox="1"/>
            <p:nvPr/>
          </p:nvSpPr>
          <p:spPr>
            <a:xfrm>
              <a:off x="3398100" y="3745700"/>
              <a:ext cx="2347800" cy="5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shapes3D</a:t>
              </a:r>
              <a:b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" sz="10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library to aid modeling in 3D</a:t>
              </a:r>
              <a:endPara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5" name="Google Shape;255;p27"/>
            <p:cNvSpPr txBox="1"/>
            <p:nvPr/>
          </p:nvSpPr>
          <p:spPr>
            <a:xfrm>
              <a:off x="6059700" y="3745700"/>
              <a:ext cx="2620200" cy="5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NUS Motion Capture Database</a:t>
              </a:r>
              <a:endPara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database of .bvh mocap files</a:t>
              </a:r>
              <a:endPara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ocessing (programming language) - Wikipedia"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25" y="1394800"/>
            <a:ext cx="2353901" cy="2353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rks" id="258" name="Google Shape;2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062" y="1399350"/>
            <a:ext cx="2353900" cy="235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S IT (@NUS_IT) | Twitter" id="259" name="Google Shape;2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775" y="1399350"/>
            <a:ext cx="2353900" cy="235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Final Product</a:t>
            </a:r>
            <a:endParaRPr sz="3000"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0" l="10300" r="10101" t="0"/>
          <a:stretch/>
        </p:blipFill>
        <p:spPr>
          <a:xfrm>
            <a:off x="1366900" y="1055500"/>
            <a:ext cx="6425849" cy="3530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References</a:t>
            </a:r>
            <a:endParaRPr sz="2700"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1230400" y="1611150"/>
            <a:ext cx="75036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Examples. Short, prototypical programs exploring the basics of programming with Processing. In: Back to the Processing cover. https://processing.org/examples/.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Bounce \ Examples \ Processing.org. In: Back to the Processing cover. https://processing.org/examples/bounce.html.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Brownian \ Examples \ Processing.org. In: Back to the Processing cover. https://processing.org/examples/brownian.html.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CircleCollision \ Examples \ Processing.org. In: Back to the Processing cover. https://processing.org/examples/circlecollision.html.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Follow1 \ Examples \ Processing.org. In: Back to the Processing cover. https://processing.org/examples/follow1.html.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Follow2 \ Examples \ Processing.org. In: Back to the Processing cover. https://processing.org/examples/follow2.html.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Reach3 \ Examples \ Processing.org. In: Back to the Processing cover. https://processing.org/examples/reach3.html.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Agu, E., 2020. </a:t>
            </a:r>
            <a:r>
              <a:rPr i="1"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5 (Part 3): Hierarchical 3D Models.</a:t>
            </a: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Accessed 12 Mar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SFU Motion Capture Database. In: SFU MOCAP. http://mocap.cs.sfu.ca/. Accessed 20 Apr 2020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748825" y="10106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Concepts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 Modeling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Modeling the Skeleton</a:t>
            </a:r>
            <a:endParaRPr sz="1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Applying Motion Data</a:t>
            </a:r>
            <a:endParaRPr sz="1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 and Libraries</a:t>
            </a:r>
            <a:endParaRPr sz="1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References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638600" y="339950"/>
            <a:ext cx="46461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Goals:</a:t>
            </a:r>
            <a:endParaRPr sz="2700"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Explore 3D Processing concepts in regards to modeling a human skeleton.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Concepts such as: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3D Shapes, textures, lighting, perspective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Hierarchical</a:t>
            </a:r>
            <a:r>
              <a:rPr lang="en" sz="1200"/>
              <a:t> modeling, scene graphs, parent and child nodes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Kinematic modeling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Motion data</a:t>
            </a:r>
            <a:endParaRPr sz="1200"/>
          </a:p>
          <a:p>
            <a:pPr indent="-317500" lvl="0" marL="457200" rtl="0" algn="l">
              <a:spcBef>
                <a:spcPts val="1000"/>
              </a:spcBef>
              <a:spcAft>
                <a:spcPts val="1600"/>
              </a:spcAft>
              <a:buSzPts val="1400"/>
              <a:buChar char="●"/>
            </a:pPr>
            <a:r>
              <a:rPr lang="en" sz="1400"/>
              <a:t>To develop a final project implementing these concepts to create a human skeleton.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Concepts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Drawing in 3D</a:t>
            </a:r>
            <a:endParaRPr sz="2700"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1297500" y="1567550"/>
            <a:ext cx="261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Moving from programming in 2D to 3D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Drawing in 3D space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Translating</a:t>
            </a:r>
            <a:r>
              <a:rPr lang="en"/>
              <a:t> in 3D space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Rotating</a:t>
            </a:r>
            <a:r>
              <a:rPr lang="en"/>
              <a:t> in 3D space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Ray casting</a:t>
            </a:r>
            <a:endParaRPr/>
          </a:p>
        </p:txBody>
      </p:sp>
      <p:cxnSp>
        <p:nvCxnSpPr>
          <p:cNvPr id="164" name="Google Shape;164;p18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10005" r="9173" t="0"/>
          <a:stretch/>
        </p:blipFill>
        <p:spPr>
          <a:xfrm>
            <a:off x="4732150" y="1307850"/>
            <a:ext cx="3983626" cy="2768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3124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Motion Examples</a:t>
            </a:r>
            <a:endParaRPr sz="2700"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97500" y="1567550"/>
            <a:ext cx="294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Recreating 2D examples from Processing.org in 3D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Focus on animating an objects and how they interact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Bounce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Collision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Brownian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188" y="724275"/>
            <a:ext cx="1373962" cy="137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525" y="3637446"/>
            <a:ext cx="2245275" cy="1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8188" y="2180863"/>
            <a:ext cx="1373950" cy="13756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225" y="724283"/>
            <a:ext cx="2245275" cy="12647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225" y="3636864"/>
            <a:ext cx="2245275" cy="12477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2225" y="2189063"/>
            <a:ext cx="2245275" cy="12477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19"/>
          <p:cNvSpPr txBox="1"/>
          <p:nvPr/>
        </p:nvSpPr>
        <p:spPr>
          <a:xfrm>
            <a:off x="4990213" y="423575"/>
            <a:ext cx="1163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2D Example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7092425" y="423575"/>
            <a:ext cx="1831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3D Implementation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19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Interaction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Examples</a:t>
            </a:r>
            <a:endParaRPr sz="2700"/>
          </a:p>
        </p:txBody>
      </p:sp>
      <p:sp>
        <p:nvSpPr>
          <p:cNvPr id="186" name="Google Shape;186;p20"/>
          <p:cNvSpPr txBox="1"/>
          <p:nvPr/>
        </p:nvSpPr>
        <p:spPr>
          <a:xfrm>
            <a:off x="4990213" y="423575"/>
            <a:ext cx="1163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2D Example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7092425" y="423575"/>
            <a:ext cx="1831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3D Implementation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8" name="Google Shape;188;p20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0"/>
          <p:cNvSpPr txBox="1"/>
          <p:nvPr>
            <p:ph idx="4294967295" type="body"/>
          </p:nvPr>
        </p:nvSpPr>
        <p:spPr>
          <a:xfrm>
            <a:off x="1297500" y="1567550"/>
            <a:ext cx="2967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Recreating 2D examples from Processing.org in 3D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Focus on how the user can interact with the objects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Follow1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Follow3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Reach2</a:t>
            </a:r>
            <a:endParaRPr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264" y="2189650"/>
            <a:ext cx="2243202" cy="1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247" y="788250"/>
            <a:ext cx="2245245" cy="124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117" y="3636875"/>
            <a:ext cx="2245245" cy="124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0"/>
          <p:cNvPicPr preferRelativeResize="0"/>
          <p:nvPr/>
        </p:nvPicPr>
        <p:blipFill rotWithShape="1">
          <a:blip r:embed="rId6">
            <a:alphaModFix/>
          </a:blip>
          <a:srcRect b="0" l="9546" r="7224" t="0"/>
          <a:stretch/>
        </p:blipFill>
        <p:spPr>
          <a:xfrm>
            <a:off x="6878600" y="3637450"/>
            <a:ext cx="2014226" cy="1246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0"/>
          <p:cNvPicPr preferRelativeResize="0"/>
          <p:nvPr/>
        </p:nvPicPr>
        <p:blipFill rotWithShape="1">
          <a:blip r:embed="rId7">
            <a:alphaModFix/>
          </a:blip>
          <a:srcRect b="0" l="0" r="16770" t="0"/>
          <a:stretch/>
        </p:blipFill>
        <p:spPr>
          <a:xfrm>
            <a:off x="6878600" y="2193300"/>
            <a:ext cx="2014225" cy="1239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8600" y="788250"/>
            <a:ext cx="2014218" cy="12477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External Forces</a:t>
            </a:r>
            <a:endParaRPr sz="2700"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700" y="901550"/>
            <a:ext cx="3517626" cy="3530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297500" y="1567550"/>
            <a:ext cx="2857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do objects react when external forces are applied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Apply an external force on one or more axis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Ex. changing the direction of gravity acting on a ball</a:t>
            </a:r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